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27"/>
  </p:notesMasterIdLst>
  <p:sldIdLst>
    <p:sldId id="256" r:id="rId2"/>
    <p:sldId id="266" r:id="rId3"/>
    <p:sldId id="262" r:id="rId4"/>
    <p:sldId id="269" r:id="rId5"/>
    <p:sldId id="270" r:id="rId6"/>
    <p:sldId id="267" r:id="rId7"/>
    <p:sldId id="272" r:id="rId8"/>
    <p:sldId id="271" r:id="rId9"/>
    <p:sldId id="273" r:id="rId10"/>
    <p:sldId id="274" r:id="rId11"/>
    <p:sldId id="265" r:id="rId12"/>
    <p:sldId id="277" r:id="rId13"/>
    <p:sldId id="276" r:id="rId14"/>
    <p:sldId id="261" r:id="rId15"/>
    <p:sldId id="263" r:id="rId16"/>
    <p:sldId id="275" r:id="rId17"/>
    <p:sldId id="264" r:id="rId18"/>
    <p:sldId id="268" r:id="rId19"/>
    <p:sldId id="278" r:id="rId20"/>
    <p:sldId id="279" r:id="rId21"/>
    <p:sldId id="280" r:id="rId22"/>
    <p:sldId id="282" r:id="rId23"/>
    <p:sldId id="281" r:id="rId24"/>
    <p:sldId id="284" r:id="rId25"/>
    <p:sldId id="283" r:id="rId26"/>
  </p:sldIdLst>
  <p:sldSz cx="10160000" cy="5715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DejaVu Sans" panose="020B0604020202020204" charset="0"/>
      <p:regular r:id="rId38"/>
      <p:bold r:id="rId39"/>
      <p:italic r:id="rId40"/>
      <p:boldItalic r:id="rId41"/>
    </p:embeddedFont>
    <p:embeddedFont>
      <p:font typeface="JetBrains Mono" panose="020B0509020102050004" pitchFamily="49" charset="0"/>
      <p:regular r:id="rId42"/>
      <p:bold r:id="rId43"/>
      <p:italic r:id="rId44"/>
      <p:boldItalic r:id="rId45"/>
    </p:embeddedFont>
    <p:embeddedFont>
      <p:font typeface="Lato" panose="020F0502020204030203" pitchFamily="34" charset="0"/>
      <p:regular r:id="rId46"/>
      <p:bold r:id="rId47"/>
      <p:italic r:id="rId48"/>
      <p:boldItalic r:id="rId49"/>
    </p:embeddedFont>
    <p:embeddedFont>
      <p:font typeface="Lato Hairline" panose="020B0604020202020204" charset="0"/>
      <p:regular r:id="rId50"/>
      <p:italic r:id="rId51"/>
    </p:embeddedFont>
    <p:embeddedFont>
      <p:font typeface="Lato Heavy" panose="020B0604020202020204" charset="0"/>
      <p:bold r:id="rId52"/>
      <p:boldItalic r:id="rId53"/>
    </p:embeddedFont>
    <p:embeddedFont>
      <p:font typeface="Lato Light" panose="020F0502020204030203" pitchFamily="34" charset="0"/>
      <p:regular r:id="rId54"/>
      <p:italic r:id="rId55"/>
    </p:embeddedFont>
    <p:embeddedFont>
      <p:font typeface="Lato Semibold" panose="020F0502020204030203" pitchFamily="34" charset="0"/>
      <p:bold r:id="rId56"/>
      <p:boldItalic r:id="rId57"/>
    </p:embeddedFont>
    <p:embeddedFont>
      <p:font typeface="Marcellus SC" panose="020B0604020202020204" charset="0"/>
      <p:regular r:id="rId58"/>
    </p:embeddedFont>
    <p:embeddedFont>
      <p:font typeface="Segoe UI" panose="020B0502040204020203" pitchFamily="34" charset="0"/>
      <p:regular r:id="rId59"/>
      <p:bold r:id="rId60"/>
      <p:italic r:id="rId61"/>
      <p:boldItalic r:id="rId62"/>
    </p:embeddedFont>
    <p:embeddedFont>
      <p:font typeface="Trebuchet MS" panose="020B0603020202020204" pitchFamily="34" charset="0"/>
      <p:regular r:id="rId63"/>
      <p:bold r:id="rId64"/>
      <p:italic r:id="rId65"/>
      <p:boldItalic r:id="rId6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7D8CDF-E8CE-4126-A90C-137CE1656243}">
          <p14:sldIdLst>
            <p14:sldId id="256"/>
            <p14:sldId id="266"/>
            <p14:sldId id="262"/>
            <p14:sldId id="269"/>
            <p14:sldId id="270"/>
            <p14:sldId id="267"/>
            <p14:sldId id="272"/>
            <p14:sldId id="271"/>
            <p14:sldId id="273"/>
            <p14:sldId id="274"/>
            <p14:sldId id="265"/>
            <p14:sldId id="277"/>
            <p14:sldId id="276"/>
            <p14:sldId id="261"/>
            <p14:sldId id="263"/>
            <p14:sldId id="275"/>
            <p14:sldId id="264"/>
            <p14:sldId id="268"/>
            <p14:sldId id="278"/>
            <p14:sldId id="279"/>
            <p14:sldId id="280"/>
            <p14:sldId id="282"/>
            <p14:sldId id="281"/>
            <p14:sldId id="284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B"/>
    <a:srgbClr val="FF4F4F"/>
    <a:srgbClr val="E27B26"/>
    <a:srgbClr val="FFFF53"/>
    <a:srgbClr val="E4664F"/>
    <a:srgbClr val="AB5DA5"/>
    <a:srgbClr val="4C6FA3"/>
    <a:srgbClr val="0B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33" autoAdjust="0"/>
    <p:restoredTop sz="94660"/>
  </p:normalViewPr>
  <p:slideViewPr>
    <p:cSldViewPr snapToGrid="0">
      <p:cViewPr>
        <p:scale>
          <a:sx n="125" d="100"/>
          <a:sy n="125" d="100"/>
        </p:scale>
        <p:origin x="372" y="22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63" Type="http://schemas.openxmlformats.org/officeDocument/2006/relationships/font" Target="fonts/font36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font" Target="fonts/font31.fntdata"/><Relationship Id="rId66" Type="http://schemas.openxmlformats.org/officeDocument/2006/relationships/font" Target="fonts/font3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font" Target="fonts/font30.fntdata"/><Relationship Id="rId61" Type="http://schemas.openxmlformats.org/officeDocument/2006/relationships/font" Target="fonts/font3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openxmlformats.org/officeDocument/2006/relationships/font" Target="fonts/font33.fntdata"/><Relationship Id="rId65" Type="http://schemas.openxmlformats.org/officeDocument/2006/relationships/font" Target="fonts/font3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font" Target="fonts/font29.fntdata"/><Relationship Id="rId64" Type="http://schemas.openxmlformats.org/officeDocument/2006/relationships/font" Target="fonts/font37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font" Target="fonts/font32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62" Type="http://schemas.openxmlformats.org/officeDocument/2006/relationships/font" Target="fonts/font35.fntdata"/><Relationship Id="rId70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6/7/2020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D3DE5FAB-0716-4A89-8246-1839F53C7C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667" y="1862667"/>
            <a:ext cx="4682065" cy="1989667"/>
          </a:xfrm>
        </p:spPr>
        <p:txBody>
          <a:bodyPr anchor="b">
            <a:normAutofit/>
          </a:bodyPr>
          <a:lstStyle>
            <a:lvl1pPr marL="0" algn="ctr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b="1" kern="1200" dirty="0">
                <a:solidFill>
                  <a:srgbClr val="FFFF53"/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7FFEA-B714-46C8-8691-0F213746993A}"/>
              </a:ext>
            </a:extLst>
          </p:cNvPr>
          <p:cNvSpPr txBox="1"/>
          <p:nvPr userDrawn="1"/>
        </p:nvSpPr>
        <p:spPr>
          <a:xfrm>
            <a:off x="7450978" y="4009094"/>
            <a:ext cx="148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Luís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Oliveira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A0CE7B8-EF1A-483E-AD53-69D7E68944A8}"/>
              </a:ext>
            </a:extLst>
          </p:cNvPr>
          <p:cNvSpPr txBox="1">
            <a:spLocks/>
          </p:cNvSpPr>
          <p:nvPr userDrawn="1"/>
        </p:nvSpPr>
        <p:spPr>
          <a:xfrm>
            <a:off x="6690783" y="5384800"/>
            <a:ext cx="3009900" cy="232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Summer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A4FBBE-ABC4-47EB-ACF9-56632173728E}"/>
              </a:ext>
            </a:extLst>
          </p:cNvPr>
          <p:cNvSpPr txBox="1"/>
          <p:nvPr userDrawn="1"/>
        </p:nvSpPr>
        <p:spPr>
          <a:xfrm>
            <a:off x="6686550" y="2152782"/>
            <a:ext cx="3014134" cy="1079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 defTabSz="761970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67"/>
            </a:lvl2pPr>
            <a:lvl3pPr marL="761970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500"/>
            </a:lvl3pPr>
            <a:lvl4pPr marL="114295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4pPr>
            <a:lvl5pPr marL="152393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5pPr>
            <a:lvl6pPr marL="190492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6pPr>
            <a:lvl7pPr marL="228590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7pPr>
            <a:lvl8pPr marL="2666893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8pPr>
            <a:lvl9pPr marL="3047878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9pPr>
          </a:lstStyle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 0007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Computer Programming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9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6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30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40748941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2205588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0"/>
            <a:ext cx="9990667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495302"/>
            <a:ext cx="9990667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156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E727C23-BF5D-4F2B-B32D-EF48439146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kern="12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94EC74-BB7E-4DD1-8ED0-C2532C0D6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148402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B8A354-EF1E-4AA8-84BD-CED0B013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8200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2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5BCD8DB-43DD-40A0-B202-A7293BEFBD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976049"/>
            <a:ext cx="8763000" cy="2148151"/>
          </a:xfrm>
        </p:spPr>
        <p:txBody>
          <a:bodyPr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500" kern="1200" dirty="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155687"/>
            <a:ext cx="8763000" cy="1250156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800" kern="1200" smtClean="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CF8ACC2-DB1E-4D9F-9E27-81D23A7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</p:spTree>
    <p:extLst>
      <p:ext uri="{BB962C8B-B14F-4D97-AF65-F5344CB8AC3E}">
        <p14:creationId xmlns:p14="http://schemas.microsoft.com/office/powerpoint/2010/main" val="281181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93DEAFF-0805-4387-A81F-C5B1BE2102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2"/>
            <a:ext cx="684742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1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6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" y="304271"/>
            <a:ext cx="99568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521354"/>
            <a:ext cx="99568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6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 0007 – Summer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6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66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Decisions </a:t>
            </a:r>
            <a:r>
              <a:rPr lang="en-US" sz="4000" dirty="0" err="1"/>
              <a:t>decisions</a:t>
            </a:r>
            <a:r>
              <a:rPr lang="en-US" sz="4000" dirty="0"/>
              <a:t> </a:t>
            </a:r>
            <a:r>
              <a:rPr lang="en-US" sz="4000" dirty="0" err="1"/>
              <a:t>decisions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CBD29C-41C8-4F92-AF93-90AEDE70CA38}"/>
              </a:ext>
            </a:extLst>
          </p:cNvPr>
          <p:cNvSpPr/>
          <p:nvPr/>
        </p:nvSpPr>
        <p:spPr>
          <a:xfrm>
            <a:off x="7745256" y="712266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#3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C5076-411B-44F7-87E4-9F58BAB9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use the else without the if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3FF2CB-111B-43E9-AA32-B36901AB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BC067-22B9-4F08-A933-2C056DB29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do this!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DAD17B-92CD-4231-B214-966D76A9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BDE3234-6F2B-4745-90A5-AD5AF6BFB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424" y="1904431"/>
            <a:ext cx="7538191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funny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funny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“Not funny :("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014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BD55-074A-4F92-BAFE-3C49D4284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funny…. NOT!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0BCB7F-0964-40A8-8954-6F36F2FD6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14F46-5ACE-47F3-9982-2FCBC6D92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need to negate a condition, you have the NOT operator</a:t>
            </a:r>
          </a:p>
          <a:p>
            <a:pPr lvl="1"/>
            <a:endParaRPr lang="en-US" dirty="0"/>
          </a:p>
          <a:p>
            <a:pPr lvl="1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663A8A-C2D7-41CC-9666-D24D3B72E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A1D3DCA-973D-4A7F-8C2D-0DEAE909BBBD}"/>
              </a:ext>
            </a:extLst>
          </p:cNvPr>
          <p:cNvGraphicFramePr>
            <a:graphicFrameLocks/>
          </p:cNvGraphicFramePr>
          <p:nvPr/>
        </p:nvGraphicFramePr>
        <p:xfrm>
          <a:off x="1280312" y="1838775"/>
          <a:ext cx="242423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4913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1719326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funny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funny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7A53BF3-9600-4CFF-8A62-4DF3B41AF2B7}"/>
              </a:ext>
            </a:extLst>
          </p:cNvPr>
          <p:cNvGraphicFramePr>
            <a:graphicFrameLocks/>
          </p:cNvGraphicFramePr>
          <p:nvPr/>
        </p:nvGraphicFramePr>
        <p:xfrm>
          <a:off x="6455450" y="1838775"/>
          <a:ext cx="144475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4913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739839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funny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!funny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60B02C48-68A7-4C61-B7D0-C6BB339C19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2349" y="3791003"/>
            <a:ext cx="4355302" cy="70788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funny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notFunny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!funny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27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C5076-411B-44F7-87E4-9F58BAB9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Negate the condition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3FF2CB-111B-43E9-AA32-B36901AB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BC067-22B9-4F08-A933-2C056DB29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negate the condition, you can remove the empty if statement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DAD17B-92CD-4231-B214-966D76A9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1C4275D-022D-431B-BD36-E2B92235D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0904" y="2103772"/>
            <a:ext cx="7538191" cy="1938992"/>
          </a:xfrm>
          <a:prstGeom prst="rect">
            <a:avLst/>
          </a:prstGeom>
          <a:solidFill>
            <a:srgbClr val="2B2B2B"/>
          </a:solidFill>
          <a:ln w="76200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funny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(!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funny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“Not funny :("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458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19D0349-A2E2-4A0E-9143-C705166AA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conditions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E529C0-6B16-498E-AB90-9DEA8628F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Ready OR Set AND Go!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A3E7B-E5E4-4C24-B8B5-44E8552B9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6C8F1C-55B3-4FC8-962C-166811B7C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3916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1EF2E-178A-4151-9828-19A0F2222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</a:t>
            </a:r>
            <a:r>
              <a:rPr lang="en-US" dirty="0" err="1"/>
              <a:t>and</a:t>
            </a:r>
            <a:r>
              <a:rPr lang="en-US" dirty="0"/>
              <a:t> OR – Going to the beach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2A3771-BC54-47E6-9BA6-5AC590CD6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C2C392C-723C-471E-80DE-EACDD2C3DD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43320" y="1149928"/>
          <a:ext cx="283121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943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555943">
                  <a:extLst>
                    <a:ext uri="{9D8B030D-6E8A-4147-A177-3AD203B41FA5}">
                      <a16:colId xmlns:a16="http://schemas.microsoft.com/office/drawing/2014/main" val="1219868274"/>
                    </a:ext>
                  </a:extLst>
                </a:gridCol>
                <a:gridCol w="1719326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Going to the beach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0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053754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279EF1-C4E6-4670-836C-B11B204A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C0E9C898-95BE-4316-A130-7AFA8272EFA4}"/>
              </a:ext>
            </a:extLst>
          </p:cNvPr>
          <p:cNvGraphicFramePr>
            <a:graphicFrameLocks/>
          </p:cNvGraphicFramePr>
          <p:nvPr/>
        </p:nvGraphicFramePr>
        <p:xfrm>
          <a:off x="6031998" y="1149928"/>
          <a:ext cx="29493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998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614998">
                  <a:extLst>
                    <a:ext uri="{9D8B030D-6E8A-4147-A177-3AD203B41FA5}">
                      <a16:colId xmlns:a16="http://schemas.microsoft.com/office/drawing/2014/main" val="1219868274"/>
                    </a:ext>
                  </a:extLst>
                </a:gridCol>
                <a:gridCol w="1719326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Going to the beach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0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053754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8A6EDD68-087B-48D1-939F-6322CF7C4CFE}"/>
              </a:ext>
            </a:extLst>
          </p:cNvPr>
          <p:cNvGraphicFramePr>
            <a:graphicFrameLocks/>
          </p:cNvGraphicFramePr>
          <p:nvPr/>
        </p:nvGraphicFramePr>
        <p:xfrm>
          <a:off x="1287884" y="3334883"/>
          <a:ext cx="194208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711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612711">
                  <a:extLst>
                    <a:ext uri="{9D8B030D-6E8A-4147-A177-3AD203B41FA5}">
                      <a16:colId xmlns:a16="http://schemas.microsoft.com/office/drawing/2014/main" val="1219868274"/>
                    </a:ext>
                  </a:extLst>
                </a:gridCol>
                <a:gridCol w="716661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0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053754"/>
                  </a:ext>
                </a:extLst>
              </a:tr>
            </a:tbl>
          </a:graphicData>
        </a:graphic>
      </p:graphicFrame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31684548-E570-408A-A5E5-93C1339A6FFD}"/>
              </a:ext>
            </a:extLst>
          </p:cNvPr>
          <p:cNvGraphicFramePr>
            <a:graphicFrameLocks/>
          </p:cNvGraphicFramePr>
          <p:nvPr/>
        </p:nvGraphicFramePr>
        <p:xfrm>
          <a:off x="6535617" y="3334883"/>
          <a:ext cx="194208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711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612711">
                  <a:extLst>
                    <a:ext uri="{9D8B030D-6E8A-4147-A177-3AD203B41FA5}">
                      <a16:colId xmlns:a16="http://schemas.microsoft.com/office/drawing/2014/main" val="1219868274"/>
                    </a:ext>
                  </a:extLst>
                </a:gridCol>
                <a:gridCol w="716661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0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05375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D30304C5-D0F8-44F2-B469-7448379BD16E}"/>
              </a:ext>
            </a:extLst>
          </p:cNvPr>
          <p:cNvSpPr/>
          <p:nvPr/>
        </p:nvSpPr>
        <p:spPr>
          <a:xfrm rot="20052056">
            <a:off x="919498" y="1643166"/>
            <a:ext cx="2700811" cy="8677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 go to the beach I need both: Car AND Fuel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AC31A1-D5DE-4D96-9908-7DE5E3582500}"/>
              </a:ext>
            </a:extLst>
          </p:cNvPr>
          <p:cNvSpPr/>
          <p:nvPr/>
        </p:nvSpPr>
        <p:spPr>
          <a:xfrm rot="20052056">
            <a:off x="6156253" y="1643166"/>
            <a:ext cx="2700811" cy="8677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 go to the beach I need either: Bus OR Train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369B88-2D80-45BB-B8AA-5D25261397A9}"/>
              </a:ext>
            </a:extLst>
          </p:cNvPr>
          <p:cNvSpPr/>
          <p:nvPr/>
        </p:nvSpPr>
        <p:spPr>
          <a:xfrm>
            <a:off x="1165420" y="726658"/>
            <a:ext cx="2187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Can I go with my car?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B56B39-6078-4D3A-B7F3-8DDD8DAB88FD}"/>
              </a:ext>
            </a:extLst>
          </p:cNvPr>
          <p:cNvSpPr/>
          <p:nvPr/>
        </p:nvSpPr>
        <p:spPr>
          <a:xfrm>
            <a:off x="5697540" y="726658"/>
            <a:ext cx="3618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Can I go using public transportation?</a:t>
            </a:r>
          </a:p>
        </p:txBody>
      </p:sp>
    </p:spTree>
    <p:extLst>
      <p:ext uri="{BB962C8B-B14F-4D97-AF65-F5344CB8AC3E}">
        <p14:creationId xmlns:p14="http://schemas.microsoft.com/office/powerpoint/2010/main" val="269359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57DFD-B7F5-4D47-AD0A-6A271D6F7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to the beach with Java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FBD22-CDEE-465E-9E22-00CBB4683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1D71B3-9A65-4EE0-9EA3-F239CA2EB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2" y="999067"/>
            <a:ext cx="9956797" cy="4148402"/>
          </a:xfrm>
        </p:spPr>
        <p:txBody>
          <a:bodyPr>
            <a:normAutofit/>
          </a:bodyPr>
          <a:lstStyle/>
          <a:p>
            <a:r>
              <a:rPr lang="en-US" dirty="0"/>
              <a:t>Can I go with my car?</a:t>
            </a: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r>
              <a:rPr lang="en-US" dirty="0"/>
              <a:t>Can I go using public transportation?</a:t>
            </a:r>
          </a:p>
          <a:p>
            <a:pPr lvl="1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4E6DC-9DAE-4C90-AAD1-EEC8EAE12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662727D-33EB-4912-91D1-46BB5C064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292" y="1534061"/>
            <a:ext cx="7417415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haveCar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haveFuel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haveCar &amp;&amp; haveFuel ){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"Can go to the beach!"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063FC88-2CD5-4F69-98EC-847AF33E8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292" y="3824030"/>
            <a:ext cx="7417415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haveBus || haveTrain ){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"Can go to the beach!"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098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D4A08-DA40-454A-B0D7-4F840F24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Short-circuits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0AC8EB-DAE7-44BE-92E2-5BA4BD57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2DB54-A083-48D1-B019-92585BA2B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Short-circuit</a:t>
            </a:r>
            <a:r>
              <a:rPr lang="en-US" dirty="0"/>
              <a:t>: decide before evaluating everything</a:t>
            </a:r>
          </a:p>
          <a:p>
            <a:pPr lvl="1"/>
            <a:r>
              <a:rPr lang="en-US" dirty="0"/>
              <a:t>E.g. if I have a bus that I can take it doesn’t matter if I have a train</a:t>
            </a: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E.g. if I have a car and fuel, doesn’t matter if I have a bus or a train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83C54-C496-4BE9-9335-39AA227D3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05FFABB-B8C2-4FCA-A83A-1C4877A4E8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8536" y="3855978"/>
            <a:ext cx="8186857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haveCar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haveFuel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haveCar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&amp;&amp;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haveFuel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||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||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"Can go to the beach!"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5226A24-4903-414D-84AC-BA928BF6B6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1343" y="1730810"/>
            <a:ext cx="7417415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||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"Can go to the beach!"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222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D4CA-0AA3-476B-9CCE-CDB14F0F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again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56E52F-72F7-4DC4-8F57-F967F4F11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C5FB8-DA8F-4BC7-BF99-577881AED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So… () go first, */% go second, and +- go third</a:t>
            </a:r>
          </a:p>
          <a:p>
            <a:pPr lvl="1"/>
            <a:r>
              <a:rPr lang="en-US" dirty="0"/>
              <a:t>Where do the </a:t>
            </a:r>
            <a:r>
              <a:rPr lang="en-US" dirty="0" err="1"/>
              <a:t>boolean</a:t>
            </a:r>
            <a:r>
              <a:rPr lang="en-US" dirty="0"/>
              <a:t> operators fit in this?</a:t>
            </a:r>
          </a:p>
          <a:p>
            <a:endParaRPr lang="en-US" dirty="0"/>
          </a:p>
          <a:p>
            <a:r>
              <a:rPr lang="en-US" dirty="0"/>
              <a:t>So what goes before/after that?</a:t>
            </a:r>
          </a:p>
          <a:p>
            <a:pPr lvl="1"/>
            <a:r>
              <a:rPr lang="en-US" dirty="0"/>
              <a:t>NOT goes before</a:t>
            </a:r>
          </a:p>
          <a:p>
            <a:pPr lvl="1"/>
            <a:r>
              <a:rPr lang="en-GB" dirty="0"/>
              <a:t>Relational operators go after</a:t>
            </a:r>
          </a:p>
          <a:p>
            <a:pPr lvl="1"/>
            <a:r>
              <a:rPr lang="en-GB" dirty="0"/>
              <a:t>Logical operators go last</a:t>
            </a:r>
          </a:p>
          <a:p>
            <a:endParaRPr lang="en-GB" dirty="0"/>
          </a:p>
          <a:p>
            <a:r>
              <a:rPr lang="en-GB" dirty="0"/>
              <a:t>Last thing done is always assignment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34A159-4744-4FD8-A0F2-FB8EE6A25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B10AB2EF-312A-4395-88F2-2E2BCE937855}"/>
              </a:ext>
            </a:extLst>
          </p:cNvPr>
          <p:cNvGraphicFramePr>
            <a:graphicFrameLocks noGrp="1"/>
          </p:cNvGraphicFramePr>
          <p:nvPr/>
        </p:nvGraphicFramePr>
        <p:xfrm>
          <a:off x="5757386" y="1609889"/>
          <a:ext cx="384894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474">
                  <a:extLst>
                    <a:ext uri="{9D8B030D-6E8A-4147-A177-3AD203B41FA5}">
                      <a16:colId xmlns:a16="http://schemas.microsoft.com/office/drawing/2014/main" val="2164232519"/>
                    </a:ext>
                  </a:extLst>
                </a:gridCol>
                <a:gridCol w="1924474">
                  <a:extLst>
                    <a:ext uri="{9D8B030D-6E8A-4147-A177-3AD203B41FA5}">
                      <a16:colId xmlns:a16="http://schemas.microsoft.com/office/drawing/2014/main" val="10622337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Associativity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592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-(negation)    ! (NOT)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Right to 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12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* /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60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+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352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  &gt;  &lt;=  &gt;=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326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==  !=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4837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&amp;&amp;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747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||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5665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=  +=  -=  *=  /=  %=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 to left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848935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482645-BFF5-4FEB-BB1F-6CB8A7F2FC32}"/>
              </a:ext>
            </a:extLst>
          </p:cNvPr>
          <p:cNvCxnSpPr>
            <a:cxnSpLocks/>
          </p:cNvCxnSpPr>
          <p:nvPr/>
        </p:nvCxnSpPr>
        <p:spPr>
          <a:xfrm flipV="1">
            <a:off x="2973314" y="2210898"/>
            <a:ext cx="2784072" cy="568637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2CF4C3D-ED60-4B26-A041-C89EEA19229B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4129939" y="3094361"/>
            <a:ext cx="1627447" cy="184308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CAC48C-1B0E-4F97-8DFA-B65853E0CF7F}"/>
              </a:ext>
            </a:extLst>
          </p:cNvPr>
          <p:cNvCxnSpPr>
            <a:cxnSpLocks/>
          </p:cNvCxnSpPr>
          <p:nvPr/>
        </p:nvCxnSpPr>
        <p:spPr>
          <a:xfrm>
            <a:off x="3597378" y="3396095"/>
            <a:ext cx="2131247" cy="608910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5E63AF9-DDC0-47DD-B777-2C57079CCC30}"/>
              </a:ext>
            </a:extLst>
          </p:cNvPr>
          <p:cNvCxnSpPr>
            <a:cxnSpLocks/>
          </p:cNvCxnSpPr>
          <p:nvPr/>
        </p:nvCxnSpPr>
        <p:spPr>
          <a:xfrm>
            <a:off x="3808991" y="4360053"/>
            <a:ext cx="1919634" cy="355880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B948EF0-2F2C-4817-8B6B-D60A6EE8A2A5}"/>
              </a:ext>
            </a:extLst>
          </p:cNvPr>
          <p:cNvCxnSpPr>
            <a:cxnSpLocks/>
          </p:cNvCxnSpPr>
          <p:nvPr/>
        </p:nvCxnSpPr>
        <p:spPr>
          <a:xfrm>
            <a:off x="3588891" y="3427401"/>
            <a:ext cx="2139734" cy="836605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1DF602-DCA6-41FC-B746-DAFFF9AD97EB}"/>
              </a:ext>
            </a:extLst>
          </p:cNvPr>
          <p:cNvCxnSpPr>
            <a:cxnSpLocks/>
          </p:cNvCxnSpPr>
          <p:nvPr/>
        </p:nvCxnSpPr>
        <p:spPr>
          <a:xfrm>
            <a:off x="4129939" y="3094361"/>
            <a:ext cx="1610334" cy="509542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03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B415-2538-4333-8344-910413CD2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Soooooo</a:t>
            </a:r>
            <a:r>
              <a:rPr lang="en-US" dirty="0"/>
              <a:t>…..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6E24B-89A6-4792-BF1E-C75F2B4E2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05F827-ED04-4B60-BF72-250511D1E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thing like this</a:t>
            </a:r>
          </a:p>
          <a:p>
            <a:pPr marL="3429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age &gt; 30 &amp;&amp; height &lt; 70</a:t>
            </a:r>
          </a:p>
          <a:p>
            <a:pPr marL="3429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r>
              <a:rPr lang="en-GB" dirty="0"/>
              <a:t>Is equivalent to this</a:t>
            </a:r>
          </a:p>
          <a:p>
            <a:pPr marL="3429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(age &gt; 30) &amp;&amp; (height &lt; 70)</a:t>
            </a:r>
          </a:p>
          <a:p>
            <a:pPr marL="3429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r>
              <a:rPr lang="en-GB" dirty="0"/>
              <a:t>But the second one is WAYYYY more clear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So use parentheses</a:t>
            </a:r>
          </a:p>
          <a:p>
            <a:pPr lvl="1"/>
            <a:r>
              <a:rPr lang="en-GB" b="1" dirty="0">
                <a:solidFill>
                  <a:srgbClr val="FF4F4F"/>
                </a:solidFill>
                <a:sym typeface="Wingdings" panose="05000000000000000000" pitchFamily="2" charset="2"/>
              </a:rPr>
              <a:t>Clarity over character economy!!!</a:t>
            </a:r>
            <a:endParaRPr lang="en-GB" b="1" dirty="0">
              <a:solidFill>
                <a:srgbClr val="FF4F4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8E1210-6EB6-45BB-8636-E2E2EBC24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59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457F00-F3CD-498F-BAC0-989AFBB1F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Switches get stitches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5F4495-26B0-44CC-8C2D-533A9C0653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 something like that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03205-08D8-44F4-B726-EBD2733D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BE3034-F9BF-4589-BB6D-51E753C5B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9923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66ED2A5-F3B5-48B8-90A4-4DF3E1572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62B372-0B57-4E0A-A626-9DCF7CC42A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 is it?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57BF46-D5E1-4111-BDCD-894A7F0B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41A4C9-0FC8-449B-BB3F-C8144087B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6097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3C19E5-57CA-4B4B-AFC9-A2E1C2D2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/>
          <a:lstStyle/>
          <a:p>
            <a:r>
              <a:rPr lang="en-US" sz="2000" dirty="0"/>
              <a:t>When all conditions are equal</a:t>
            </a:r>
            <a:endParaRPr lang="en-GB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2BDB-A41F-4E67-A27B-A04BFC3B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A0B16-3493-4BBE-A44B-372159D11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726440"/>
            <a:ext cx="9668936" cy="4421029"/>
          </a:xfrm>
        </p:spPr>
        <p:txBody>
          <a:bodyPr/>
          <a:lstStyle/>
          <a:p>
            <a:r>
              <a:rPr lang="en-GB" dirty="0"/>
              <a:t>This is possible! And there is nothing wrong with it.</a:t>
            </a:r>
          </a:p>
          <a:p>
            <a:pPr lvl="1"/>
            <a:r>
              <a:rPr lang="en-GB" dirty="0"/>
              <a:t>However…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892D1-FDD8-4763-BDBC-BCAA7D06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63266B43-8BC0-4C0C-9601-73D26CCC0C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86004" y="1323136"/>
            <a:ext cx="5912196" cy="427809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String beverage =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ea"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toLowerCase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beverage.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equals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“tea"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))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“Serve some 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else if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beverage.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equals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“coffee"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))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“Serve some coffee"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else if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beverage.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equals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“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cocoa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))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“Serve some cocoa"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else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“I don’t have that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  <a:sym typeface="Wingdings" panose="05000000000000000000" pitchFamily="2" charset="2"/>
              </a:rPr>
              <a:t>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7581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3C19E5-57CA-4B4B-AFC9-A2E1C2D2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/>
          <a:lstStyle/>
          <a:p>
            <a:r>
              <a:rPr lang="en-US" sz="2000" dirty="0"/>
              <a:t>Switches</a:t>
            </a:r>
            <a:endParaRPr lang="en-GB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2BDB-A41F-4E67-A27B-A04BFC3B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A0B16-3493-4BBE-A44B-372159D11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There is another Java decision structure that you can use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892D1-FDD8-4763-BDBC-BCAA7D06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6947EA-5DD5-4FF4-AE90-A1DDF0A31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600" y="1511307"/>
            <a:ext cx="6529352" cy="378565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String beverage =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.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toLowerCase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switch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(beverage)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case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"tea"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"Serve some tea"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case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"coffee"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"Serve some coffee"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case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"cocoa"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"Serve some cocoa"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default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"I don’t have that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  <a:sym typeface="Wingdings" panose="05000000000000000000" pitchFamily="2" charset="2"/>
              </a:rPr>
              <a:t>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A8E65BE-18E5-4F73-9DE4-E0FDF5905783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595880" y="2383790"/>
            <a:ext cx="5359400" cy="3238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E3A6CB3-BD35-44CB-9418-532BC2143B8E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595880" y="2383790"/>
            <a:ext cx="5359400" cy="10203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2703D6-B876-4060-9C7C-603312A96A72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595880" y="2383790"/>
            <a:ext cx="5359400" cy="17479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4AEE1A-4A07-4D2D-A07C-0DF461B35A2F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595880" y="2383790"/>
            <a:ext cx="5359400" cy="24755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ABAD731-02DA-4F77-AF5A-DC6B28D5DD1C}"/>
              </a:ext>
            </a:extLst>
          </p:cNvPr>
          <p:cNvSpPr/>
          <p:nvPr/>
        </p:nvSpPr>
        <p:spPr>
          <a:xfrm>
            <a:off x="7955280" y="1910080"/>
            <a:ext cx="1808480" cy="9474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These are needed to leave the switch</a:t>
            </a:r>
          </a:p>
        </p:txBody>
      </p:sp>
    </p:spTree>
    <p:extLst>
      <p:ext uri="{BB962C8B-B14F-4D97-AF65-F5344CB8AC3E}">
        <p14:creationId xmlns:p14="http://schemas.microsoft.com/office/powerpoint/2010/main" val="3345122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3C19E5-57CA-4B4B-AFC9-A2E1C2D2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/>
          <a:lstStyle/>
          <a:p>
            <a:r>
              <a:rPr lang="en-US" sz="2000" dirty="0"/>
              <a:t>Switches</a:t>
            </a:r>
            <a:endParaRPr lang="en-GB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2BDB-A41F-4E67-A27B-A04BFC3B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A0B16-3493-4BBE-A44B-372159D11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If you remove the breaks, you have the grandmother switch</a:t>
            </a:r>
          </a:p>
          <a:p>
            <a:pPr lvl="1"/>
            <a:r>
              <a:rPr lang="en-GB" i="1" dirty="0"/>
              <a:t>“You are not eating properly, have everything!”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892D1-FDD8-4763-BDBC-BCAA7D06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6947EA-5DD5-4FF4-AE90-A1DDF0A31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600" y="1853678"/>
            <a:ext cx="6529352" cy="378565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String beverage =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.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toLowerCase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switch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(beverage)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case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:</a:t>
            </a:r>
            <a:b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"Serve some 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//break;</a:t>
            </a:r>
            <a:b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case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"coffee"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:</a:t>
            </a:r>
            <a:b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"Serve some coffee"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//break;</a:t>
            </a:r>
            <a:b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case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"cocoa"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:</a:t>
            </a:r>
            <a:b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"Serve some cocoa"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//break;</a:t>
            </a:r>
            <a:b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default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:</a:t>
            </a:r>
            <a:b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"I don’t have that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  <a:sym typeface="Wingdings" panose="05000000000000000000" pitchFamily="2" charset="2"/>
              </a:rPr>
              <a:t>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//break;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A8E65BE-18E5-4F73-9DE4-E0FDF5905783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875280" y="2726162"/>
            <a:ext cx="5080000" cy="2730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E3A6CB3-BD35-44CB-9418-532BC2143B8E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875280" y="2726162"/>
            <a:ext cx="5080000" cy="10147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2703D6-B876-4060-9C7C-603312A96A72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804160" y="2726162"/>
            <a:ext cx="5151120" cy="17665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4AEE1A-4A07-4D2D-A07C-0DF461B35A2F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804160" y="2726162"/>
            <a:ext cx="5151120" cy="24625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ABAD731-02DA-4F77-AF5A-DC6B28D5DD1C}"/>
              </a:ext>
            </a:extLst>
          </p:cNvPr>
          <p:cNvSpPr/>
          <p:nvPr/>
        </p:nvSpPr>
        <p:spPr>
          <a:xfrm>
            <a:off x="7955280" y="2252452"/>
            <a:ext cx="1808480" cy="9474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Remove them.</a:t>
            </a:r>
            <a:br>
              <a:rPr lang="en-GB" dirty="0"/>
            </a:br>
            <a:r>
              <a:rPr lang="en-GB" dirty="0"/>
              <a:t>See what happens</a:t>
            </a:r>
          </a:p>
        </p:txBody>
      </p:sp>
    </p:spTree>
    <p:extLst>
      <p:ext uri="{BB962C8B-B14F-4D97-AF65-F5344CB8AC3E}">
        <p14:creationId xmlns:p14="http://schemas.microsoft.com/office/powerpoint/2010/main" val="78942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3C19E5-57CA-4B4B-AFC9-A2E1C2D2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/>
          <a:lstStyle/>
          <a:p>
            <a:r>
              <a:rPr lang="en-US" sz="2000" dirty="0"/>
              <a:t>Switches</a:t>
            </a:r>
            <a:endParaRPr lang="en-GB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2BDB-A41F-4E67-A27B-A04BFC3B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A0B16-3493-4BBE-A44B-372159D11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741680"/>
            <a:ext cx="9668936" cy="4810759"/>
          </a:xfrm>
        </p:spPr>
        <p:txBody>
          <a:bodyPr>
            <a:normAutofit/>
          </a:bodyPr>
          <a:lstStyle/>
          <a:p>
            <a:r>
              <a:rPr lang="en-GB" dirty="0"/>
              <a:t>Switches only work with some types:</a:t>
            </a:r>
          </a:p>
          <a:p>
            <a:pPr lvl="1"/>
            <a:r>
              <a:rPr lang="en-GB" dirty="0"/>
              <a:t>Integer types (byte, short, int, long)</a:t>
            </a:r>
          </a:p>
          <a:p>
            <a:pPr lvl="1"/>
            <a:r>
              <a:rPr lang="en-GB" dirty="0"/>
              <a:t>String </a:t>
            </a:r>
          </a:p>
          <a:p>
            <a:pPr lvl="1"/>
            <a:r>
              <a:rPr lang="en-GB" dirty="0"/>
              <a:t>char</a:t>
            </a:r>
          </a:p>
          <a:p>
            <a:r>
              <a:rPr lang="en-GB" dirty="0"/>
              <a:t>The case must be a literal!</a:t>
            </a:r>
          </a:p>
          <a:p>
            <a:pPr lvl="1"/>
            <a:r>
              <a:rPr lang="en-GB" dirty="0"/>
              <a:t>No variables</a:t>
            </a:r>
          </a:p>
          <a:p>
            <a:pPr lvl="1"/>
            <a:r>
              <a:rPr lang="en-GB" dirty="0"/>
              <a:t>If that is needed use </a:t>
            </a:r>
            <a:r>
              <a:rPr lang="en-GB" sz="1600" dirty="0">
                <a:solidFill>
                  <a:srgbClr val="CC7832"/>
                </a:solidFill>
                <a:latin typeface="JetBrains Mono" panose="020B0509020102050004" pitchFamily="49" charset="0"/>
                <a:ea typeface="+mn-ea"/>
                <a:cs typeface="+mn-cs"/>
              </a:rPr>
              <a:t>if</a:t>
            </a:r>
            <a:r>
              <a:rPr lang="en-GB" dirty="0"/>
              <a:t>s</a:t>
            </a:r>
          </a:p>
          <a:p>
            <a:r>
              <a:rPr lang="en-GB" dirty="0"/>
              <a:t>No comparisons</a:t>
            </a:r>
          </a:p>
          <a:p>
            <a:pPr lvl="1"/>
            <a:r>
              <a:rPr lang="en-GB" dirty="0"/>
              <a:t>Either equal or not-equal</a:t>
            </a:r>
          </a:p>
          <a:p>
            <a:pPr lvl="1"/>
            <a:r>
              <a:rPr lang="en-GB" dirty="0"/>
              <a:t>No greater/less than, etc.</a:t>
            </a:r>
          </a:p>
          <a:p>
            <a:pPr lvl="1"/>
            <a:endParaRPr lang="en-GB" dirty="0"/>
          </a:p>
          <a:p>
            <a:r>
              <a:rPr lang="en-GB" sz="1600" dirty="0">
                <a:solidFill>
                  <a:srgbClr val="CC7832"/>
                </a:solidFill>
                <a:latin typeface="JetBrains Mono" panose="020B0509020102050004" pitchFamily="49" charset="0"/>
                <a:ea typeface="+mn-ea"/>
                <a:cs typeface="+mn-cs"/>
              </a:rPr>
              <a:t>default </a:t>
            </a:r>
            <a:r>
              <a:rPr lang="en-GB" dirty="0">
                <a:solidFill>
                  <a:prstClr val="black"/>
                </a:solidFill>
              </a:rPr>
              <a:t>is the default behaviour (i.e. if nothing else matches)</a:t>
            </a:r>
            <a:endParaRPr lang="en-GB" sz="1600" dirty="0">
              <a:solidFill>
                <a:srgbClr val="CC7832"/>
              </a:solidFill>
              <a:latin typeface="JetBrains Mono" panose="020B05090201020500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892D1-FDD8-4763-BDBC-BCAA7D06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6947EA-5DD5-4FF4-AE90-A1DDF0A31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6720" y="1661494"/>
            <a:ext cx="5598007" cy="267765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A9B7C6"/>
                </a:solidFill>
                <a:latin typeface="JetBrains Mono" panose="020B0509020102050004" pitchFamily="49" charset="0"/>
              </a:rPr>
              <a:t>String beverage = </a:t>
            </a:r>
            <a:r>
              <a:rPr lang="en-US" altLang="en-US" sz="1400" dirty="0">
                <a:solidFill>
                  <a:srgbClr val="6A8759"/>
                </a:solidFill>
                <a:latin typeface="JetBrains Mono" panose="020B0509020102050004" pitchFamily="49" charset="0"/>
              </a:rPr>
              <a:t>“Tea"</a:t>
            </a:r>
            <a:r>
              <a:rPr lang="en-US" altLang="en-US" sz="1400" dirty="0">
                <a:solidFill>
                  <a:srgbClr val="A9B7C6"/>
                </a:solidFill>
                <a:latin typeface="JetBrains Mono" panose="020B0509020102050004" pitchFamily="49" charset="0"/>
              </a:rPr>
              <a:t>.</a:t>
            </a:r>
            <a:r>
              <a:rPr lang="en-US" altLang="en-US" sz="14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toLowerCase</a:t>
            </a:r>
            <a:r>
              <a:rPr lang="en-US" altLang="en-US" sz="1400" dirty="0">
                <a:solidFill>
                  <a:srgbClr val="A9B7C6"/>
                </a:solidFill>
                <a:latin typeface="JetBrains Mono" panose="020B0509020102050004" pitchFamily="49" charset="0"/>
              </a:rPr>
              <a:t>()</a:t>
            </a:r>
            <a:r>
              <a:rPr lang="en-US" altLang="en-US" sz="1400" dirty="0">
                <a:solidFill>
                  <a:srgbClr val="CC7832"/>
                </a:solidFill>
                <a:latin typeface="JetBrains Mono" panose="020B0509020102050004" pitchFamily="49" charset="0"/>
              </a:rPr>
              <a:t>;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switch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(beverage)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case &lt;literal&gt;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// Runs if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case </a:t>
            </a:r>
            <a:r>
              <a:rPr lang="en-US" altLang="en-US" sz="1400" dirty="0">
                <a:solidFill>
                  <a:srgbClr val="CC7832"/>
                </a:solidFill>
                <a:latin typeface="JetBrains Mono" panose="020B0509020102050004" pitchFamily="49" charset="0"/>
              </a:rPr>
              <a:t>&lt;literal&gt;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"Serve some coffee"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lang="en-US" altLang="en-US" sz="1400" dirty="0">
                <a:solidFill>
                  <a:srgbClr val="CC7832"/>
                </a:solidFill>
                <a:latin typeface="JetBrains Mono" panose="020B0509020102050004" pitchFamily="49" charset="0"/>
              </a:rPr>
              <a:t>default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"I don’t have that </a:t>
            </a:r>
            <a:r>
              <a:rPr lang="en-US" altLang="en-US" sz="1400" dirty="0">
                <a:solidFill>
                  <a:srgbClr val="6A8759"/>
                </a:solidFill>
                <a:latin typeface="JetBrains Mono" panose="020B0509020102050004" pitchFamily="49" charset="0"/>
                <a:sym typeface="Wingdings" panose="05000000000000000000" pitchFamily="2" charset="2"/>
              </a:rPr>
              <a:t>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910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E69D80D-026F-42D7-A82D-881363457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Scopes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9D3A1A-C237-4C7C-9282-1366141970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Can you see them?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475FC-E23F-499B-AB52-A0565C46D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3EE7DD-E40B-4BB8-90DD-861AA0367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31295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AF6F4-4B47-41C7-94CC-F53723914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Blocks and scopes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103906-F960-41C7-A8D6-0A86A96BA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7399C9-E7B3-4C35-AD8F-0F75B24A4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813614"/>
            <a:ext cx="9668936" cy="4148402"/>
          </a:xfrm>
        </p:spPr>
        <p:txBody>
          <a:bodyPr/>
          <a:lstStyle/>
          <a:p>
            <a:r>
              <a:rPr lang="en-GB" dirty="0"/>
              <a:t>Blocks start with { and end with } – each defines its own scope</a:t>
            </a:r>
          </a:p>
          <a:p>
            <a:pPr lvl="1"/>
            <a:r>
              <a:rPr lang="en-GB" dirty="0"/>
              <a:t>They can be stacked</a:t>
            </a:r>
          </a:p>
          <a:p>
            <a:pPr lvl="1"/>
            <a:r>
              <a:rPr lang="en-GB" dirty="0"/>
              <a:t>Parent scopes are</a:t>
            </a:r>
            <a:br>
              <a:rPr lang="en-GB" dirty="0"/>
            </a:br>
            <a:r>
              <a:rPr lang="en-GB" dirty="0"/>
              <a:t>visible in children scopes</a:t>
            </a:r>
          </a:p>
          <a:p>
            <a:pPr lvl="1"/>
            <a:r>
              <a:rPr lang="en-GB" dirty="0"/>
              <a:t>Sibling scopes are not</a:t>
            </a:r>
            <a:br>
              <a:rPr lang="en-GB" dirty="0"/>
            </a:br>
            <a:r>
              <a:rPr lang="en-GB" dirty="0"/>
              <a:t>visible to each other</a:t>
            </a:r>
          </a:p>
          <a:p>
            <a:pPr lvl="1"/>
            <a:r>
              <a:rPr lang="en-GB" dirty="0"/>
              <a:t>Variables with same name</a:t>
            </a:r>
            <a:br>
              <a:rPr lang="en-GB" dirty="0"/>
            </a:br>
            <a:r>
              <a:rPr lang="en-GB" dirty="0"/>
              <a:t>cannot exist in children </a:t>
            </a:r>
            <a:br>
              <a:rPr lang="en-GB" dirty="0"/>
            </a:br>
            <a:r>
              <a:rPr lang="en-GB" dirty="0"/>
              <a:t>scopes</a:t>
            </a:r>
          </a:p>
          <a:p>
            <a:pPr lvl="1"/>
            <a:r>
              <a:rPr lang="en-GB" dirty="0"/>
              <a:t>Variables with same name</a:t>
            </a:r>
            <a:br>
              <a:rPr lang="en-GB" dirty="0"/>
            </a:br>
            <a:r>
              <a:rPr lang="en-GB" dirty="0"/>
              <a:t>can exist in sibling scopes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0A212D-853A-4DCA-A9FF-736792BB4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6092C5F-B399-49FB-8438-E4C3FA9FB5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2860" y="1364741"/>
            <a:ext cx="5974713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class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Main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main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String []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args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Main scope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true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If scope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double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Illegal because a parent scope already has the variable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String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"Value: 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value can be used because it's a parent scope!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+ value)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value can be modified!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else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else scope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// This is fine, because the if scope is a sibling!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String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"Value: 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value can be used because it's a parent scope!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+ value)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value can be modified!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Only from this point onwards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also exists in the main scope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String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"Value: 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+ value)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727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FD87-939F-48EC-A674-54078412D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Booleans again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E7BE51-8D62-4884-ACD2-3F7330AA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C4CB3B-DB0B-4B39-BB5F-E4C3CE1F5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Boolean represent truthiness of statements</a:t>
            </a:r>
          </a:p>
          <a:p>
            <a:pPr marL="342900" lvl="1" indent="0">
              <a:buNone/>
            </a:pPr>
            <a:r>
              <a:rPr lang="en-US" dirty="0" err="1">
                <a:solidFill>
                  <a:srgbClr val="E27B26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latin typeface="Consolas" panose="020B0609020204030204" pitchFamily="49" charset="0"/>
              </a:rPr>
              <a:t> condition =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false</a:t>
            </a:r>
            <a:r>
              <a:rPr lang="en-US" dirty="0">
                <a:latin typeface="Consolas" panose="020B0609020204030204" pitchFamily="49" charset="0"/>
              </a:rPr>
              <a:t>;</a:t>
            </a:r>
          </a:p>
          <a:p>
            <a:pPr marL="3429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condition = true; </a:t>
            </a:r>
          </a:p>
          <a:p>
            <a:pPr marL="3429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Booleans can store the result of comparisons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pPr marL="342900" lvl="1" indent="0">
              <a:buNone/>
            </a:pPr>
            <a:r>
              <a:rPr lang="en-US" dirty="0">
                <a:solidFill>
                  <a:srgbClr val="E27B26"/>
                </a:solidFill>
                <a:latin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</a:rPr>
              <a:t>x=-2, y=10;</a:t>
            </a:r>
          </a:p>
          <a:p>
            <a:pPr marL="342900" lvl="1" indent="0">
              <a:buNone/>
            </a:pPr>
            <a:r>
              <a:rPr lang="en-US" dirty="0" err="1">
                <a:solidFill>
                  <a:srgbClr val="E27B26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isXgreaterThanY</a:t>
            </a:r>
            <a:r>
              <a:rPr lang="en-US" dirty="0">
                <a:latin typeface="Consolas" panose="020B0609020204030204" pitchFamily="49" charset="0"/>
              </a:rPr>
              <a:t> = x&gt;y;   // false</a:t>
            </a:r>
          </a:p>
          <a:p>
            <a:pPr marL="342900" lvl="1" indent="0">
              <a:buNone/>
            </a:pPr>
            <a:r>
              <a:rPr lang="en-US" dirty="0" err="1">
                <a:solidFill>
                  <a:srgbClr val="E27B26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isXNegative</a:t>
            </a:r>
            <a:r>
              <a:rPr lang="en-US" dirty="0">
                <a:latin typeface="Consolas" panose="020B0609020204030204" pitchFamily="49" charset="0"/>
              </a:rPr>
              <a:t> = x&lt;0;       // true</a:t>
            </a:r>
          </a:p>
          <a:p>
            <a:pPr marL="3429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pPr lvl="1"/>
            <a:endParaRPr lang="en-GB" dirty="0">
              <a:latin typeface="Consolas" panose="020B0609020204030204" pitchFamily="49" charset="0"/>
            </a:endParaRPr>
          </a:p>
          <a:p>
            <a:pPr lvl="1"/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448BAB-2138-45EC-AF71-AE099E1D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763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19D0349-A2E2-4A0E-9143-C705166AA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Decisions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E529C0-6B16-498E-AB90-9DEA8628F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Beyond the simple calculator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A3E7B-E5E4-4C24-B8B5-44E8552B9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6C8F1C-55B3-4FC8-962C-166811B7C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5360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FCF5E77-3E37-438A-9711-D1AC3AA81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far….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A20E0-B86F-4468-9828-0E971AF12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1F75BD-6E81-4DE5-89EA-DAE45910E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runs sequentially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only takes us so far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6A937A-A536-471E-A620-69028399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6D43767-D716-4935-BC50-E26582B5CA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8847" y="1734115"/>
            <a:ext cx="8109653" cy="224676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"Hello, what's your name?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name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keyboard.next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"How old are you "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name +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"?"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keyboard.nextInt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A5EAAD-A36A-4C2F-BA14-107FF163FD77}"/>
              </a:ext>
            </a:extLst>
          </p:cNvPr>
          <p:cNvCxnSpPr/>
          <p:nvPr/>
        </p:nvCxnSpPr>
        <p:spPr>
          <a:xfrm>
            <a:off x="1186903" y="1808860"/>
            <a:ext cx="0" cy="2193911"/>
          </a:xfrm>
          <a:prstGeom prst="straightConnector1">
            <a:avLst/>
          </a:prstGeom>
          <a:ln w="76200">
            <a:solidFill>
              <a:srgbClr val="2B2B2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835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156F-4DF8-4643-ACE2-95E6BCB7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with choices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06CAD-B8CE-47A7-9E22-7F76761A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088C8-BF37-4781-8CB6-3AFAA56F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909A8F7E-1A28-411B-ABF6-FA4E213AC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748" y="784746"/>
            <a:ext cx="6211044" cy="466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58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156F-4DF8-4643-ACE2-95E6BCB7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decisions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06CAD-B8CE-47A7-9E22-7F76761A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3C380-6D6E-4298-9738-628F07EFF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691058"/>
            <a:ext cx="9668936" cy="4148402"/>
          </a:xfrm>
        </p:spPr>
        <p:txBody>
          <a:bodyPr/>
          <a:lstStyle/>
          <a:p>
            <a:r>
              <a:rPr lang="en-US" dirty="0"/>
              <a:t>If statements</a:t>
            </a:r>
          </a:p>
          <a:p>
            <a:pPr lvl="1"/>
            <a:r>
              <a:rPr lang="en-US" dirty="0"/>
              <a:t>A structure that allows us to make decisions!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088C8-BF37-4781-8CB6-3AFAA56F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123C232C-0FA1-42A1-8B23-8C56046487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967" y="2178772"/>
            <a:ext cx="7830065" cy="193899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isHome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isHome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“Share a meal?"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984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156F-4DF8-4643-ACE2-95E6BCB7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different decisions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06CAD-B8CE-47A7-9E22-7F76761A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3C380-6D6E-4298-9738-628F07EFF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Else allows us to do something </a:t>
            </a:r>
            <a:r>
              <a:rPr lang="en-US" i="1" dirty="0"/>
              <a:t>else (ah!) </a:t>
            </a:r>
            <a:r>
              <a:rPr lang="en-US" dirty="0"/>
              <a:t>when the condition is false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088C8-BF37-4781-8CB6-3AFAA56F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E185A51-9733-46AF-81AB-6E8C6617C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9212" y="1777535"/>
            <a:ext cx="7961576" cy="317009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isHome</a:t>
            </a:r>
            <a:r>
              <a:rPr lang="en-US" altLang="en-US" sz="2000" dirty="0">
                <a:solidFill>
                  <a:srgbClr val="9876AA"/>
                </a:solidFill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isHome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"Share a meal?"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“Leave a message!"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842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156F-4DF8-4643-ACE2-95E6BCB7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choices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06CAD-B8CE-47A7-9E22-7F76761A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088C8-BF37-4781-8CB6-3AFAA56F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E185A51-9733-46AF-81AB-6E8C6617C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987" y="779966"/>
            <a:ext cx="9052026" cy="440120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CC7832"/>
                </a:solidFill>
                <a:latin typeface="JetBrains Mono"/>
              </a:rPr>
              <a:t>boolean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enjoyHotBeverage</a:t>
            </a:r>
            <a:r>
              <a:rPr lang="en-US" altLang="en-US" sz="2000" dirty="0">
                <a:solidFill>
                  <a:srgbClr val="9876AA"/>
                </a:solidFill>
                <a:latin typeface="JetBrains Mono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= 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true;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CC7832"/>
                </a:solidFill>
                <a:latin typeface="JetBrains Mono"/>
              </a:rPr>
              <a:t>boolean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enjoyActivities</a:t>
            </a:r>
            <a:r>
              <a:rPr lang="en-US" altLang="en-US" sz="2000" dirty="0">
                <a:solidFill>
                  <a:srgbClr val="9876AA"/>
                </a:solidFill>
                <a:latin typeface="JetBrains Mono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= 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true;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if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enjoyHotBeverage</a:t>
            </a:r>
            <a:r>
              <a:rPr lang="en-US" altLang="en-US" sz="2000" dirty="0">
                <a:solidFill>
                  <a:srgbClr val="9876AA"/>
                </a:solidFill>
                <a:latin typeface="JetBrains Mono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 {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“Which beverage?"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“Don’t know if likes activities!"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} 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else if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enjoyHotBeverage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) {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“Doesn’t like hot beverages!"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“But likes activities!"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}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else 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{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“No beverages, no activities!"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}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101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 00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CA5DC"/>
      </a:accent1>
      <a:accent2>
        <a:srgbClr val="F0CF5B"/>
      </a:accent2>
      <a:accent3>
        <a:srgbClr val="E4664F"/>
      </a:accent3>
      <a:accent4>
        <a:srgbClr val="811717"/>
      </a:accent4>
      <a:accent5>
        <a:srgbClr val="0000AE"/>
      </a:accent5>
      <a:accent6>
        <a:srgbClr val="FFFF53"/>
      </a:accent6>
      <a:hlink>
        <a:srgbClr val="48A1FA"/>
      </a:hlink>
      <a:folHlink>
        <a:srgbClr val="C00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13395</TotalTime>
  <Words>1929</Words>
  <Application>Microsoft Office PowerPoint</Application>
  <PresentationFormat>Custom</PresentationFormat>
  <Paragraphs>285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41" baseType="lpstr">
      <vt:lpstr>Calibri</vt:lpstr>
      <vt:lpstr>Calibri Light</vt:lpstr>
      <vt:lpstr>Lato</vt:lpstr>
      <vt:lpstr>Consolas</vt:lpstr>
      <vt:lpstr>Arial</vt:lpstr>
      <vt:lpstr>Segoe UI</vt:lpstr>
      <vt:lpstr>Wingdings</vt:lpstr>
      <vt:lpstr>Trebuchet MS</vt:lpstr>
      <vt:lpstr>Lato Hairline</vt:lpstr>
      <vt:lpstr>Lato Semibold</vt:lpstr>
      <vt:lpstr>Lato Light</vt:lpstr>
      <vt:lpstr>Lato Heavy</vt:lpstr>
      <vt:lpstr>Marcellus SC</vt:lpstr>
      <vt:lpstr>JetBrains Mono</vt:lpstr>
      <vt:lpstr>DejaVu Sans</vt:lpstr>
      <vt:lpstr>Office Theme</vt:lpstr>
      <vt:lpstr>Decisions decisions decisions</vt:lpstr>
      <vt:lpstr>Logic</vt:lpstr>
      <vt:lpstr>Booleans again</vt:lpstr>
      <vt:lpstr>Decisions</vt:lpstr>
      <vt:lpstr>So far….</vt:lpstr>
      <vt:lpstr>Algorithms with choices</vt:lpstr>
      <vt:lpstr>Making decisions</vt:lpstr>
      <vt:lpstr>Making different decisions</vt:lpstr>
      <vt:lpstr>Multiple choices</vt:lpstr>
      <vt:lpstr>Don’t use the else without the if</vt:lpstr>
      <vt:lpstr>This is funny…. NOT!</vt:lpstr>
      <vt:lpstr>Negate the condition</vt:lpstr>
      <vt:lpstr>Advanced conditions</vt:lpstr>
      <vt:lpstr>AND and OR – Going to the beach</vt:lpstr>
      <vt:lpstr>Going to the beach with Java</vt:lpstr>
      <vt:lpstr>Short-circuits</vt:lpstr>
      <vt:lpstr>Order again</vt:lpstr>
      <vt:lpstr>Soooooo…..</vt:lpstr>
      <vt:lpstr>Switches get stitches</vt:lpstr>
      <vt:lpstr>When all conditions are equal</vt:lpstr>
      <vt:lpstr>Switches</vt:lpstr>
      <vt:lpstr>Switches</vt:lpstr>
      <vt:lpstr>Switches</vt:lpstr>
      <vt:lpstr>Scopes</vt:lpstr>
      <vt:lpstr>Blocks and scopes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Luis Oliveira</cp:lastModifiedBy>
  <cp:revision>481</cp:revision>
  <dcterms:created xsi:type="dcterms:W3CDTF">2020-01-05T03:35:10Z</dcterms:created>
  <dcterms:modified xsi:type="dcterms:W3CDTF">2020-06-08T16:07:23Z</dcterms:modified>
</cp:coreProperties>
</file>

<file path=docProps/thumbnail.jpeg>
</file>